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embeddedFontLst>
    <p:embeddedFont>
      <p:font typeface="나눔스퀘어 Bold" panose="020B0600000101010101" pitchFamily="50" charset="-127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5C1F8-07F3-40D8-BA95-F2940D64B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D22675-8103-45A9-A802-E961DFB24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BC36A4-CD14-4B93-8545-06E819FD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8418C-4DB4-4A94-B1AD-36930918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4896AC-672E-4884-B4A2-869814A1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8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0D06C-D958-44BB-9316-FC5144F8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CA508-4A99-422F-85DD-F5542750E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3768A-0474-491E-8EFA-1F5D34A7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C1E00-3729-49A3-8104-6BA278D4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DB9275-E20B-4F67-BF1F-D781A762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7048B1-4A2A-47A5-AF2A-F443697114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B2CEA4-9B71-4805-8CDB-0C4ECE66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6317B4-683B-4DA3-9A44-CE41F410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5FD9A-CD92-44DC-9F97-33A1308EC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24A133-B1D4-4617-A5BF-B71C704D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55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B00-CB79-46B9-99C9-DA912165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090B2E-62F2-4F35-8129-E8406E05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0BF58-3588-4FB9-AFC9-A1A5B6F9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6D464-5F6A-4616-BA8F-2DD6B85C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A7E6E-B218-4368-868E-9B285671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57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490D3-AB40-4E98-9152-BDF16601D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EE77F4-813F-4DEB-82BE-CFE96780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672C6-B570-4D1F-92AB-1CF19D07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C6C0A6-A1BE-4BDB-8904-ED60AE765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7499C8-F1FE-4635-BC03-A08C6552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20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AED0E-64BE-4555-986D-D9B70AB1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60D34-4543-45E6-9C6C-B2D5A1C69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3F1B05-4619-4B2B-8610-D871B3FD1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BA6F-E48F-41D8-AFBB-7F1D258C2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2B38B1-9703-4C2B-BE4D-7AED3CE17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49F32-8265-4232-BDF7-C76183D0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AF9C0-23D1-41E1-AF7F-70310F46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BA21DE-2A04-4ABE-9896-81253F2BC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791D08-AAE6-43BB-AE94-BA13D2EA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69C6D0-EF85-40CE-912C-DC7E3900A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A38036-F1AE-4C24-9CC2-9020356BE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573BD-B3AA-4FF7-9887-F33B7D1D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D9E6CA-8CD3-41E2-A4B5-DC519A3A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37D905-156B-4FB4-BCB4-4F283F128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98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FA83D-B0A9-4378-867F-7823515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EDD9CA-0DF1-4E5B-973B-6075C49C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A9399A-FC0C-4897-B341-4D80892B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7AF1B6-6475-428C-AE2E-7245AE13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066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F2679E-09A5-452A-AFC2-3D656A60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79ADF6-C7FB-421C-961D-8171088C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097797-A7E0-4AB5-A500-9A5FC8D9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4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5B6D7-D1C5-457C-86BD-30019A80B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0FD153-F64F-426B-B530-61CC88E3D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9BD7A-A924-447E-AA78-A5B265616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954CB9-2665-4238-8937-EC89FDCA7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799065-1455-4B9E-AD85-AE5252E0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C3AF0-FC07-451F-9ABD-65C04C56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E24-2647-4131-A042-E2FA9677B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2F1658-D2F7-4E8D-ABE6-E67F9539A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48415E-76C6-42E8-98AB-5DB829BBB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8DAFA5-FA44-459F-BAE7-848D2D10F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8FE551-E7FA-4E5F-B223-FD0489A5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0B76A7-9750-4F8B-B5A7-AAA300FB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58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09726-3A47-41E3-863F-0F63FF058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46721F-AE6A-4563-B0EC-30B12F5A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CBDAC-A5D9-457C-ADAD-8C31E633B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438FF-2459-4A33-A74E-FE6E5DE6A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FB346-6951-4077-8D81-46F331FD7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E13EF9A9-300A-442D-A126-79FCFA3E3AE8}"/>
              </a:ext>
            </a:extLst>
          </p:cNvPr>
          <p:cNvSpPr txBox="1">
            <a:spLocks/>
          </p:cNvSpPr>
          <p:nvPr/>
        </p:nvSpPr>
        <p:spPr>
          <a:xfrm>
            <a:off x="1478650" y="3049700"/>
            <a:ext cx="9144000" cy="104502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 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회의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3EE8DF5-771E-4DE7-A50F-4F590754EE85}"/>
              </a:ext>
            </a:extLst>
          </p:cNvPr>
          <p:cNvSpPr txBox="1">
            <a:spLocks/>
          </p:cNvSpPr>
          <p:nvPr/>
        </p:nvSpPr>
        <p:spPr>
          <a:xfrm>
            <a:off x="690273" y="5153470"/>
            <a:ext cx="540572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참가 멤버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김승철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편이슬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김민주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B6D8298-9F30-45E4-A272-F53CC3DB7BA5}"/>
              </a:ext>
            </a:extLst>
          </p:cNvPr>
          <p:cNvSpPr txBox="1">
            <a:spLocks/>
          </p:cNvSpPr>
          <p:nvPr/>
        </p:nvSpPr>
        <p:spPr>
          <a:xfrm>
            <a:off x="658035" y="4540937"/>
            <a:ext cx="4423920" cy="5795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일시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2021.07.09(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92877A0-C12E-496D-ACD3-3AA51C8286C4}"/>
              </a:ext>
            </a:extLst>
          </p:cNvPr>
          <p:cNvSpPr txBox="1">
            <a:spLocks/>
          </p:cNvSpPr>
          <p:nvPr/>
        </p:nvSpPr>
        <p:spPr>
          <a:xfrm>
            <a:off x="680114" y="5580190"/>
            <a:ext cx="4259796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진행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3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18F3E41-0EE2-4C20-ADBA-95683D954102}"/>
              </a:ext>
            </a:extLst>
          </p:cNvPr>
          <p:cNvSpPr txBox="1">
            <a:spLocks/>
          </p:cNvSpPr>
          <p:nvPr/>
        </p:nvSpPr>
        <p:spPr>
          <a:xfrm>
            <a:off x="680113" y="5956110"/>
            <a:ext cx="516188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시작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14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18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:00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543115-F9C2-4492-A0C0-5ED3221E3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963" y="433045"/>
            <a:ext cx="6044072" cy="313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3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시나리오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별 요구되는 기능 장착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분석과 액션 시나리오를 결합한 구성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286476" y="6179884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725722" y="617935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298315" y="272685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7375"/>
            <a:ext cx="125348" cy="8980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35406" cy="175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4913414" y="5669709"/>
            <a:ext cx="807240" cy="5101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632006" cy="509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BCD57978-070A-453B-B97D-7784C6B86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15" y="1700790"/>
            <a:ext cx="2617578" cy="194008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E40E57-FBB4-40D8-B37B-33C9D973B2F3}"/>
              </a:ext>
            </a:extLst>
          </p:cNvPr>
          <p:cNvSpPr txBox="1"/>
          <p:nvPr/>
        </p:nvSpPr>
        <p:spPr>
          <a:xfrm>
            <a:off x="2985708" y="1675236"/>
            <a:ext cx="8206166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@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페이지에 적용될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(3), (10)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DC8D47E-AF97-4AB9-A762-F3180791A72A}"/>
              </a:ext>
            </a:extLst>
          </p:cNvPr>
          <p:cNvSpPr/>
          <p:nvPr/>
        </p:nvSpPr>
        <p:spPr>
          <a:xfrm>
            <a:off x="739865" y="3709282"/>
            <a:ext cx="3775357" cy="1134930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ED8EE5-ED0B-41DD-9C98-F02C4D43AB80}"/>
              </a:ext>
            </a:extLst>
          </p:cNvPr>
          <p:cNvSpPr/>
          <p:nvPr/>
        </p:nvSpPr>
        <p:spPr>
          <a:xfrm>
            <a:off x="738738" y="5000601"/>
            <a:ext cx="3437005" cy="840522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8D0E3AA-9EE6-4324-A688-B16C90B969FE}"/>
              </a:ext>
            </a:extLst>
          </p:cNvPr>
          <p:cNvSpPr/>
          <p:nvPr/>
        </p:nvSpPr>
        <p:spPr>
          <a:xfrm>
            <a:off x="4244812" y="5239275"/>
            <a:ext cx="2803180" cy="1428371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19F018B-51D8-44E9-BD80-892C6E6E8DAD}"/>
              </a:ext>
            </a:extLst>
          </p:cNvPr>
          <p:cNvSpPr/>
          <p:nvPr/>
        </p:nvSpPr>
        <p:spPr>
          <a:xfrm>
            <a:off x="6536901" y="2057147"/>
            <a:ext cx="2805423" cy="1869973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D7491404-7F24-4C05-BBD6-3D0C6774DE22}"/>
              </a:ext>
            </a:extLst>
          </p:cNvPr>
          <p:cNvSpPr/>
          <p:nvPr/>
        </p:nvSpPr>
        <p:spPr>
          <a:xfrm>
            <a:off x="3632770" y="2567769"/>
            <a:ext cx="1522333" cy="844391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167F442-B092-409C-BFFD-3067920C6A25}"/>
              </a:ext>
            </a:extLst>
          </p:cNvPr>
          <p:cNvSpPr/>
          <p:nvPr/>
        </p:nvSpPr>
        <p:spPr>
          <a:xfrm>
            <a:off x="5248353" y="2261726"/>
            <a:ext cx="1196354" cy="10771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A29FA82-08B1-44FD-82DA-850EA5A0BCC8}"/>
              </a:ext>
            </a:extLst>
          </p:cNvPr>
          <p:cNvSpPr/>
          <p:nvPr/>
        </p:nvSpPr>
        <p:spPr>
          <a:xfrm>
            <a:off x="6954450" y="4332533"/>
            <a:ext cx="2037149" cy="2237350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D99789-8007-4465-9105-AE82AFD4B384}"/>
              </a:ext>
            </a:extLst>
          </p:cNvPr>
          <p:cNvSpPr txBox="1"/>
          <p:nvPr/>
        </p:nvSpPr>
        <p:spPr>
          <a:xfrm>
            <a:off x="780601" y="3746584"/>
            <a:ext cx="1226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(11), (12), (14)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D874B73-6A69-4C32-B931-0CE1915BB646}"/>
              </a:ext>
            </a:extLst>
          </p:cNvPr>
          <p:cNvSpPr txBox="1"/>
          <p:nvPr/>
        </p:nvSpPr>
        <p:spPr>
          <a:xfrm>
            <a:off x="800621" y="4999678"/>
            <a:ext cx="1132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(8), (14), (13)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AC7253E-A54A-4F70-901F-4EE2CD6BF998}"/>
              </a:ext>
            </a:extLst>
          </p:cNvPr>
          <p:cNvSpPr txBox="1"/>
          <p:nvPr/>
        </p:nvSpPr>
        <p:spPr>
          <a:xfrm>
            <a:off x="7355842" y="312566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8C9076C-1F6D-4FA4-911C-869EFDF594B7}"/>
              </a:ext>
            </a:extLst>
          </p:cNvPr>
          <p:cNvSpPr txBox="1"/>
          <p:nvPr/>
        </p:nvSpPr>
        <p:spPr>
          <a:xfrm>
            <a:off x="3113960" y="496227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(5), (7)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112AA9E-278E-4C67-B193-48D78333C8B0}"/>
              </a:ext>
            </a:extLst>
          </p:cNvPr>
          <p:cNvSpPr txBox="1"/>
          <p:nvPr/>
        </p:nvSpPr>
        <p:spPr>
          <a:xfrm>
            <a:off x="8702090" y="3123240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(15)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DE8B2-01BF-46E3-8193-1234007689F6}"/>
              </a:ext>
            </a:extLst>
          </p:cNvPr>
          <p:cNvSpPr txBox="1"/>
          <p:nvPr/>
        </p:nvSpPr>
        <p:spPr>
          <a:xfrm>
            <a:off x="4290706" y="5268399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(1), (9)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BCECBF1-4C83-4A5A-AEEC-CA60A8F11117}"/>
              </a:ext>
            </a:extLst>
          </p:cNvPr>
          <p:cNvSpPr txBox="1"/>
          <p:nvPr/>
        </p:nvSpPr>
        <p:spPr>
          <a:xfrm>
            <a:off x="3668624" y="2649401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27D1503-4F06-4635-B7B8-B5B58DA763C5}"/>
              </a:ext>
            </a:extLst>
          </p:cNvPr>
          <p:cNvSpPr txBox="1"/>
          <p:nvPr/>
        </p:nvSpPr>
        <p:spPr>
          <a:xfrm>
            <a:off x="5296025" y="235461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420D18-4861-46FB-B302-9A0B975FDCFB}"/>
              </a:ext>
            </a:extLst>
          </p:cNvPr>
          <p:cNvSpPr txBox="1"/>
          <p:nvPr/>
        </p:nvSpPr>
        <p:spPr>
          <a:xfrm>
            <a:off x="5604312" y="2344882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5" name="모서리가 둥근 직사각형 4">
            <a:extLst>
              <a:ext uri="{FF2B5EF4-FFF2-40B4-BE49-F238E27FC236}">
                <a16:creationId xmlns:a16="http://schemas.microsoft.com/office/drawing/2014/main" id="{6FC3E464-F74F-45EF-A8FB-37D58123579A}"/>
              </a:ext>
            </a:extLst>
          </p:cNvPr>
          <p:cNvSpPr/>
          <p:nvPr/>
        </p:nvSpPr>
        <p:spPr>
          <a:xfrm rot="2018195">
            <a:off x="6356781" y="5257261"/>
            <a:ext cx="972272" cy="286253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 </a:t>
            </a:r>
          </a:p>
          <a:p>
            <a:pPr algn="ctr"/>
            <a:r>
              <a:rPr lang="ko-KR" altLang="en-US" sz="1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 완료</a:t>
            </a:r>
            <a:endParaRPr lang="en-US" altLang="ko-KR" sz="10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7108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다음 회의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2062103"/>
          </a:xfrm>
          <a:prstGeom prst="rect">
            <a:avLst/>
          </a:prstGeom>
          <a:solidFill>
            <a:schemeClr val="tx1">
              <a:alpha val="26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페이지 별로 구현될 세부 기능들을 문서화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기능들을 서비스 단위로 그룹화 후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필요한 데이터베이스 설계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코로나로 인한 대면 기회 적어짐에 따라 온라인 작업 환경 개선 여지 필요성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팀뷰어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디스코드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등을 이용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이외에 각자 발의한 내용에 대한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4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AA3B638-5E15-4C68-8D8B-48484A8268B7}"/>
              </a:ext>
            </a:extLst>
          </p:cNvPr>
          <p:cNvSpPr txBox="1">
            <a:spLocks/>
          </p:cNvSpPr>
          <p:nvPr/>
        </p:nvSpPr>
        <p:spPr>
          <a:xfrm>
            <a:off x="495300" y="342900"/>
            <a:ext cx="4541521" cy="1376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목표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AE19DF4-6EB1-4C64-B0B7-7C15475141D8}"/>
              </a:ext>
            </a:extLst>
          </p:cNvPr>
          <p:cNvSpPr txBox="1">
            <a:spLocks/>
          </p:cNvSpPr>
          <p:nvPr/>
        </p:nvSpPr>
        <p:spPr>
          <a:xfrm>
            <a:off x="955112" y="2213892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354B989-CEED-477A-ACAA-BC7A9A5E28B3}"/>
              </a:ext>
            </a:extLst>
          </p:cNvPr>
          <p:cNvSpPr txBox="1">
            <a:spLocks/>
          </p:cNvSpPr>
          <p:nvPr/>
        </p:nvSpPr>
        <p:spPr>
          <a:xfrm>
            <a:off x="951368" y="2941852"/>
            <a:ext cx="8891338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</a:t>
            </a:r>
            <a:r>
              <a:rPr lang="ko-KR" altLang="en-US" sz="28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90A598C-F4AD-4D47-889E-7696456194B3}"/>
              </a:ext>
            </a:extLst>
          </p:cNvPr>
          <p:cNvSpPr txBox="1">
            <a:spLocks/>
          </p:cNvSpPr>
          <p:nvPr/>
        </p:nvSpPr>
        <p:spPr>
          <a:xfrm>
            <a:off x="951368" y="3756073"/>
            <a:ext cx="8680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 구상 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1D0C61FC-F468-4A9D-A669-7D2D6433BC6B}"/>
              </a:ext>
            </a:extLst>
          </p:cNvPr>
          <p:cNvSpPr txBox="1">
            <a:spLocks/>
          </p:cNvSpPr>
          <p:nvPr/>
        </p:nvSpPr>
        <p:spPr>
          <a:xfrm>
            <a:off x="951368" y="4479439"/>
            <a:ext cx="7537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시나리오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별 요구되는 기능 장착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BFD7370-CC14-4F14-A155-007A81420CF2}"/>
              </a:ext>
            </a:extLst>
          </p:cNvPr>
          <p:cNvSpPr txBox="1">
            <a:spLocks/>
          </p:cNvSpPr>
          <p:nvPr/>
        </p:nvSpPr>
        <p:spPr>
          <a:xfrm>
            <a:off x="1301682" y="4952066"/>
            <a:ext cx="6497054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2">
            <a:extLst>
              <a:ext uri="{FF2B5EF4-FFF2-40B4-BE49-F238E27FC236}">
                <a16:creationId xmlns:a16="http://schemas.microsoft.com/office/drawing/2014/main" id="{360D0E35-8EAB-4DCE-BED8-C90E66F39AE7}"/>
              </a:ext>
            </a:extLst>
          </p:cNvPr>
          <p:cNvSpPr/>
          <p:nvPr/>
        </p:nvSpPr>
        <p:spPr>
          <a:xfrm>
            <a:off x="10189579" y="0"/>
            <a:ext cx="2002421" cy="671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</a:t>
            </a:r>
          </a:p>
          <a:p>
            <a:pPr algn="ctr"/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18:09</a:t>
            </a:r>
          </a:p>
          <a:p>
            <a:pPr algn="ctr"/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 편집</a:t>
            </a:r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E9A8D2-EFFA-4514-A61E-80C4B13BA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6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4913948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대한민국뿐만 아니라 전 세계적으로 기부 활동이 감소하고 있는 추세이다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활동 감소의 큰 요인 중 하나로 접근성을 볼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많은 사람들이 기부에 대한 긍적적인 생각을 가지고 있음에도 어디에 어떻게 기부를 해야할 지 모르거나 결정하지 못하여 기부하지 않는 경우가 태반이기 때문이다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점을 고려하여 사용자의 접근이 자유로운 쇼핑몰이라는 컨텐츠와 기부와 후원이라는 컨텐츠를 접목시켜 사회적 약자를 돕는 기부와 후원 증진이라는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공익 목적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프로젝트를 선택하게 되었다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‘Givengel＇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사용자로부터 물건을 팔아 얻은 수익의 일정 부분을 공익 단체나 사회적 약자를 위한 기부를 목적으로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통해 사용자는 원하는 물건을 구입함과 동시에 기부도 할 수 있는 구조이다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FFBB01-BC3A-4E85-859D-C395FB434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774" y="1054100"/>
            <a:ext cx="6458851" cy="408679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981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118349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기부 쇼핑몰 밴치 마킹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한국에서 유명한 대표적인 기부 쇼핑몰로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뽑을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마리몬드의 기부 방법또한 마리몬드에서 취급하는 물품을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구입하면 일부 수익이 공익을 위해 사용된다는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우리는 다른 기부 쇼핑몰과 마리몬드의 차이점에 포커싱을 하였다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바로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마리몬드는 캠페인이라는 페이지를 통해 후원 단체와의 콜라보를 진행한다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통해 소비자는 자신이 후원하고자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하는 단체나 조직을 투명하게 알 수 있을 뿐더러 이벤트 요소까지 더해지니 상당한 매력을 느낄 수 밖에 없다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우리는 여기서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투명하다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라는 요소를 분석하였다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그렇다면 사용자가 기부 쇼핑몰을 이용함과 동시에 자신이 원하는 후원단체에 후원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할 수 있으면 어떨까라는 생각이 도출되었고 우리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가장 큰 특징이자 차별점인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마일리지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제도를 생각해내었다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마일리지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보통 물건을 구입하고 그 수익에 대한 일정 부분을 정해진 단체에 후원된다는 시스템과 달리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소비자가 원하는 곳에 후원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할 수 있는 구조를 제공한다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물건 구입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 부분 마일리지화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-&gt;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마일리지를 통해 원하는 곳에 후원 가능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뿐만 아니라 마일리지를 통화로 하는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통해 사용자의 기부 활동을 촉진시킬 뿐만 아니라 사용자의 리즈 또한 맞춰줄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즉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사용자의 입장에서는 후원과 동시에 여러 물건을 선택해서 살 수 있다는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6A0DED6-F83F-4BBC-B902-E069260B8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334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118349" cy="230832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상점은 동물 후원 쇼핑몰과 클라우드 펀딩을 조합한 홈페이지이다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홈페이지에서 주목할 점은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제도이다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 제도란 판매 수익이 얼마나 나왔는지를 집계하여 사용자에게 제공하는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서비스는 클라우드 펀딩의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기본적인 기능이며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상점은 그 기능을 쇼핑 기능과 잘 조합하여 사용한 사례로 볼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누적 후원 금액 제도를 마리몬드의 캠페인 제도와 결합하여 기능을 구현할 예정이다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중인 물품을 구입하면 해당 캠페인의 누적 후원 금액이 올라가는 것을 확인 할 수 있도록 하는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소비자들이 자신의 후원을 통해 특정 후원 단체의 기부 금액이 올라가는 것을 확인하고 투명성과 보람을 느낄 수 있게 하는 컨텐츠가 될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4B9C8A9-EA29-4ECD-A2E7-34E2BDD78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25" y="3583192"/>
            <a:ext cx="11118349" cy="5715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95ECFE-CBCE-43DD-8EE2-56D876571332}"/>
              </a:ext>
            </a:extLst>
          </p:cNvPr>
          <p:cNvSpPr txBox="1"/>
          <p:nvPr/>
        </p:nvSpPr>
        <p:spPr>
          <a:xfrm>
            <a:off x="8941298" y="4220696"/>
            <a:ext cx="2364876" cy="41549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 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30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 홈페이지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https://coconutstore.co.kr/STORE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40955C-5B3D-4AEA-B591-5C59B2F5A18A}"/>
              </a:ext>
            </a:extLst>
          </p:cNvPr>
          <p:cNvSpPr txBox="1"/>
          <p:nvPr/>
        </p:nvSpPr>
        <p:spPr>
          <a:xfrm>
            <a:off x="187825" y="4220696"/>
            <a:ext cx="8422775" cy="2062103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마일리지 중고 장터 게시판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소비자가 구매 행위를 할 경우 소비자는 일정 부분을 마일리지로 받을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마일리지는 앞에 설명한 바와 같이 원하는 단체를 후원하는 데에 사용이 가능합니다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단체에 후원하는 것 뿐만 아니라 사용자에게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‘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제공함으로써 사용자의 리즈를 맞춰주는 역할을 해줍니다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장터는 사용자를 구매자와 판매자로 나누어 운영됩니다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구매자도 될 수 있고 판매자도 될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판매자는 자신의 물건에 마일리지 가격을 붙여 게시판에 올리고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구매자는 그 만큼의 마일리지를 지불하여 판매자로부터 물건을 구입할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과정에서 수수료가 발생하며 일정 수수료만큼 차감된 금액을 판매자는 마일리지의 형태로 얻을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2B2847D-BFDF-478D-B091-757CCE042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68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8413250" cy="33855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Lean-Canvas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B71BF4-B7E0-4A44-9737-2525371F9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" y="1560847"/>
            <a:ext cx="8782848" cy="49110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5A3DB8-7F47-499A-874A-6EDB99615850}"/>
              </a:ext>
            </a:extLst>
          </p:cNvPr>
          <p:cNvSpPr txBox="1"/>
          <p:nvPr/>
        </p:nvSpPr>
        <p:spPr>
          <a:xfrm>
            <a:off x="8945229" y="1208944"/>
            <a:ext cx="2808621" cy="5262979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추가 사안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4194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4770537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 회의를 통한 요구사항 분석과 기능 분석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팀원들이 생각하는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들어갈 요구사항과 기능을 적어내려 공통적인 기능을 기입하고 특별한 기능에 대해서는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팀원이 토의하여 해당 기능이 필요한 기능인지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개발에 적합한 기능인지 그리고 적합하다면 보완할 점이 있는지를 토의한 뒤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기능의 기입여부를 결정하는 방식으로 요구사항에 대한 기능을 추려내었습니다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요구 사항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아이디 비밀번호 찾기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정보를 확인할 수 있어야한다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제품을 사용자에게 보여주고 카테고리 별로 분류가 가능하여야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관심 지정 기능 혹은 장바구니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상품의 구매 정보 등을 분석하여 사용자에게 추천이나 광고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게시판 이용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7)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로그인을 통한 홈페이지 관리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8)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검색하여 물건을 쉽게 찾을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9)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후원이나 캠페인으로 얻은 수익을 사용자가 볼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10)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답글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쓸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물품은 특정 후원 단체에만 후원되도록 설정되어야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스마트폰에 알림이 갈 수 있도록 해야한다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등급 제도와 주문 영수증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상장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볼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12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5016758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요구사항에 따른 기능 분석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아이디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비밀번호 찾기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 정보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배송현황 등등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 별 태그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나의 관심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리스트 출력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게시판 기능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[8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(7)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인기 상품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Top10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[9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(8)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(9)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로그인 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(10)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검색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수익금 누적 합산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댓글 기능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미부여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댓글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물품 구매 시 정해진 후원 단체에만 후원되도록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연계 이벤트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알림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등급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및 주문 영수증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마킹되지 않은 물품에 대한 개발 우선 순위 점수는 개발 어려움과 가치를 계산하여 부여하였음</a:t>
            </a:r>
            <a:r>
              <a:rPr lang="en-US" altLang="ko-KR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C2A822-20E3-403C-90FD-DFA0C8EB2607}"/>
              </a:ext>
            </a:extLst>
          </p:cNvPr>
          <p:cNvSpPr txBox="1"/>
          <p:nvPr/>
        </p:nvSpPr>
        <p:spPr>
          <a:xfrm>
            <a:off x="7785129" y="1405550"/>
            <a:ext cx="2895842" cy="33855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반드시 있어야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414D22-A15D-4511-8E1A-4F491E62F38E}"/>
              </a:ext>
            </a:extLst>
          </p:cNvPr>
          <p:cNvSpPr txBox="1"/>
          <p:nvPr/>
        </p:nvSpPr>
        <p:spPr>
          <a:xfrm>
            <a:off x="7785129" y="1880153"/>
            <a:ext cx="2895842" cy="338554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보류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AC743F-CE16-4E34-A5DF-3B984F830701}"/>
              </a:ext>
            </a:extLst>
          </p:cNvPr>
          <p:cNvSpPr txBox="1"/>
          <p:nvPr/>
        </p:nvSpPr>
        <p:spPr>
          <a:xfrm>
            <a:off x="312186" y="1541599"/>
            <a:ext cx="374546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50A55C-E91B-40CE-BDC0-4C987C8812BE}"/>
              </a:ext>
            </a:extLst>
          </p:cNvPr>
          <p:cNvSpPr txBox="1"/>
          <p:nvPr/>
        </p:nvSpPr>
        <p:spPr>
          <a:xfrm>
            <a:off x="312185" y="1778900"/>
            <a:ext cx="5369477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F58B9D-3501-45EF-AD06-67C7F19DCA16}"/>
              </a:ext>
            </a:extLst>
          </p:cNvPr>
          <p:cNvSpPr txBox="1"/>
          <p:nvPr/>
        </p:nvSpPr>
        <p:spPr>
          <a:xfrm>
            <a:off x="312185" y="2028929"/>
            <a:ext cx="1754740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07863E-E06E-4667-AB3F-ECCA08A082A5}"/>
              </a:ext>
            </a:extLst>
          </p:cNvPr>
          <p:cNvSpPr txBox="1"/>
          <p:nvPr/>
        </p:nvSpPr>
        <p:spPr>
          <a:xfrm>
            <a:off x="312185" y="2275224"/>
            <a:ext cx="2778678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59341E-370E-4DAB-961E-C63350D9C700}"/>
              </a:ext>
            </a:extLst>
          </p:cNvPr>
          <p:cNvSpPr txBox="1"/>
          <p:nvPr/>
        </p:nvSpPr>
        <p:spPr>
          <a:xfrm>
            <a:off x="312186" y="2503114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DB8A3C-3AD4-4846-AC5E-BE9541892381}"/>
              </a:ext>
            </a:extLst>
          </p:cNvPr>
          <p:cNvSpPr txBox="1"/>
          <p:nvPr/>
        </p:nvSpPr>
        <p:spPr>
          <a:xfrm>
            <a:off x="312186" y="3228982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25C0B0-E9EE-495D-A9E7-9671B44F4936}"/>
              </a:ext>
            </a:extLst>
          </p:cNvPr>
          <p:cNvSpPr txBox="1"/>
          <p:nvPr/>
        </p:nvSpPr>
        <p:spPr>
          <a:xfrm>
            <a:off x="312185" y="3709289"/>
            <a:ext cx="124515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B5DCFC-46C7-4F1B-8DB6-E8461EBED08C}"/>
              </a:ext>
            </a:extLst>
          </p:cNvPr>
          <p:cNvSpPr txBox="1"/>
          <p:nvPr/>
        </p:nvSpPr>
        <p:spPr>
          <a:xfrm>
            <a:off x="312184" y="3954850"/>
            <a:ext cx="2812015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EAA010-D881-425C-B91A-FB53EA9B9187}"/>
              </a:ext>
            </a:extLst>
          </p:cNvPr>
          <p:cNvSpPr txBox="1"/>
          <p:nvPr/>
        </p:nvSpPr>
        <p:spPr>
          <a:xfrm>
            <a:off x="312184" y="4191938"/>
            <a:ext cx="170235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731769-7A1C-4FB5-BFAB-16B78B527F5B}"/>
              </a:ext>
            </a:extLst>
          </p:cNvPr>
          <p:cNvSpPr txBox="1"/>
          <p:nvPr/>
        </p:nvSpPr>
        <p:spPr>
          <a:xfrm>
            <a:off x="312184" y="4451174"/>
            <a:ext cx="545520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2EF93D-25FD-4543-8128-29B6F7F750F6}"/>
              </a:ext>
            </a:extLst>
          </p:cNvPr>
          <p:cNvSpPr txBox="1"/>
          <p:nvPr/>
        </p:nvSpPr>
        <p:spPr>
          <a:xfrm>
            <a:off x="2274336" y="5184968"/>
            <a:ext cx="185951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852EBC-8A31-4887-83E7-43284E9C13FC}"/>
              </a:ext>
            </a:extLst>
          </p:cNvPr>
          <p:cNvSpPr txBox="1"/>
          <p:nvPr/>
        </p:nvSpPr>
        <p:spPr>
          <a:xfrm>
            <a:off x="338017" y="4915464"/>
            <a:ext cx="1219320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B23BF7-4208-4E6A-A62F-B753DBA282F1}"/>
              </a:ext>
            </a:extLst>
          </p:cNvPr>
          <p:cNvSpPr txBox="1"/>
          <p:nvPr/>
        </p:nvSpPr>
        <p:spPr>
          <a:xfrm>
            <a:off x="325100" y="4679064"/>
            <a:ext cx="2602249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691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584775"/>
          </a:xfrm>
          <a:prstGeom prst="rect">
            <a:avLst/>
          </a:prstGeom>
          <a:solidFill>
            <a:srgbClr val="0070C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시나리오는 비교적 모든 기능 페이지들과 연관될 메인 페이지에서 이동하는 시나리오를 예측하는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팀원들과의 소통을 통한 페이지 이동 시나리오를 간략하게 만들어 보는 단계이다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435971" y="595398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875217" y="5953462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327529" y="272550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6025"/>
            <a:ext cx="154562" cy="8994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64620" cy="161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5062909" y="5669709"/>
            <a:ext cx="657745" cy="28427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781501" cy="28375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726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1362</Words>
  <Application>Microsoft Office PowerPoint</Application>
  <PresentationFormat>와이드스크린</PresentationFormat>
  <Paragraphs>191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Arial</vt:lpstr>
      <vt:lpstr>맑은 고딕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kosmo_</dc:creator>
  <cp:lastModifiedBy>김 인철</cp:lastModifiedBy>
  <cp:revision>20</cp:revision>
  <dcterms:created xsi:type="dcterms:W3CDTF">2021-07-09T09:03:59Z</dcterms:created>
  <dcterms:modified xsi:type="dcterms:W3CDTF">2021-07-11T04:30:17Z</dcterms:modified>
</cp:coreProperties>
</file>

<file path=docProps/thumbnail.jpeg>
</file>